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978257a4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978257a4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42dfdc5b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42dfdc5b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42dfdc5b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42dfdc5b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642dfdc5b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642dfdc5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642dfdc5b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642dfdc5b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642dfdc5b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642dfdc5b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42dfdc5b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42dfdc5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42dfdc5b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42dfdc5b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642dfdc5b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642dfdc5b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42dfdc5b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642dfdc5b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642dfdc5b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642dfdc5b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978257a4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978257a4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42dfdc5b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642dfdc5b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642dfdc5b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642dfdc5b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642dfdc5b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642dfdc5b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42dfdc5b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642dfdc5b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642dfdc5b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642dfdc5b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9a994b88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9a994b88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9a994b88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9a994b88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42dfdc5b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42dfdc5b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642dfdc5b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642dfdc5b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642dfdc5b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642dfdc5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978257a49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978257a4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42dfdc5b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642dfdc5b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42dfdc5b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642dfdc5b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642dfdc5b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642dfdc5b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9a994b88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9a994b88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9a994b88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19a994b88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642dfdc5b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642dfdc5b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642dfdc5b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642dfdc5b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642dfdc5b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642dfdc5b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42dfdc5b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42dfdc5b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42dfdc5b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642dfdc5b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a994b8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a994b8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642dfdc5b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642dfdc5b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642dfdc5b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642dfdc5b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642dfdc5b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642dfdc5b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642dfdc5b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642dfdc5b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42dfdc5b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42dfdc5b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642dfdc5b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642dfdc5b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642dfdc5b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642dfdc5b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642dfdc5b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642dfdc5b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642dfdc5b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642dfdc5b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642dfdc5b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642dfdc5b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978257a4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978257a4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642dfdc5b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642dfdc5b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642dfdc5b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642dfdc5b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642dfdc5b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642dfdc5b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642dfdc5b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642dfdc5b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642dfdc5b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642dfdc5b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642dfdc5b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642dfdc5b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642dfdc5b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642dfdc5b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642dfdc5b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642dfdc5b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642dfdc5b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642dfdc5b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642dfdc5b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642dfdc5b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449dc4d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449dc4d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642dfdc5b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642dfdc5b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64184709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64184709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6449dc4db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6449dc4db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6449dc4db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6449dc4db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449dc4d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449dc4d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449dc4d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449dc4d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449dc4db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449dc4db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449dc4db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449dc4d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42dfdc5b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42dfdc5b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978257a49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978257a4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978257a4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978257a4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978257a4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978257a4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978257a4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978257a4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978257a4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978257a4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978257a49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978257a49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978257a4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978257a4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78257a49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978257a49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978257a49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978257a49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978257a4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978257a4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9a994b88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9a994b88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978257a49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978257a4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978257a4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978257a4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978257a4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978257a4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978257a4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978257a4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978257a49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978257a49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978257a49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978257a4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978257a4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1978257a4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978257a4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978257a4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978257a4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978257a4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449dc4d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449dc4d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9a994b88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9a994b88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449dc4d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449dc4d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978257a49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978257a49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978257a49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978257a49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978257a49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978257a4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978257a49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978257a49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978257a49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978257a49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978257a49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978257a49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1978257a49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1978257a49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978257a49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1978257a49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978257a49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978257a49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449dc4d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449dc4d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978257a49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978257a49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978257a49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978257a49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978257a49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978257a49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978257a49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978257a49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978257a49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978257a49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978257a49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978257a49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978257a49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1978257a49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978257a49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978257a49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978257a49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978257a49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978257a49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978257a49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978257a4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978257a4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449dc4db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6449dc4db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449dc4db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449dc4db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449dc4db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449dc4db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449dc4db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449dc4db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449dc4d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449dc4d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449dc4db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449dc4db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449dc4db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449dc4db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49dc4db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49dc4db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449dc4db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6449dc4db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449dc4db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449dc4db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978257a4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978257a4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449dc4db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449dc4db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449dc4db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449dc4db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9a994b88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9a994b8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9a994b8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9a994b8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449dc4d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449dc4d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449dc4db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6449dc4db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449dc4db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449dc4db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6449dc4db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6449dc4db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449dc4db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449dc4db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6449dc4db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6449dc4db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449dc4d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449dc4d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449dc4db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6449dc4db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6449dc4db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6449dc4db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9a994b88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19a994b88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449dc4db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6449dc4db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449dc4db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449dc4db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6449dc4d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6449dc4d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42dfdc5b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642dfdc5b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a7f86b52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a7f86b52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42dfdc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642dfdc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42dfdc5b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642dfdc5b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978257a4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978257a4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642dfdc5b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642dfdc5b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42dfdc5b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642dfdc5b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7f86b52b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7f86b52b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7f86b52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a7f86b52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7f86b52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a7f86b52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7f86b52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7f86b52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7f86b52b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a7f86b52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642dfdc5b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642dfdc5b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42dfdc5b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642dfdc5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42dfdc5b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642dfdc5b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0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2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1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8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tw.linebiz.com/login/" TargetMode="External"/><Relationship Id="rId4" Type="http://schemas.openxmlformats.org/officeDocument/2006/relationships/hyperlink" Target="https://developers.line.biz/zh-hant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基礎社群互動開發實務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翁俊堯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什麼是Provider及Channel (續)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在Provider下可以同時設定多組不同的Messaging API及LINE Login Channel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25" y="1665025"/>
            <a:ext cx="5726300" cy="27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311700" y="4605225"/>
            <a:ext cx="84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https://tw.linebiz.com/manual/line-official-account/line-porvider-and-channel-intro/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34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00" y="152400"/>
            <a:ext cx="50003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1213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742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70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3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89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14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155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39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兩種方法建立LINE Bot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第一種方法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先到LINE Developer頁面建立Provider。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再到 LINE Official Account Manager頁面建立Channel ，並將該Channel設定歸屬在LINE Developer 剛建立的Provider 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第二種方法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先到</a:t>
            </a:r>
            <a:r>
              <a:rPr lang="zh-TW"/>
              <a:t>LINE Official Account Manager頁面建立Channel ，並輸入Provider的名稱，然後將該Channel設定歸屬在此Provider。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24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330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4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設定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83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26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Line Bot機器人串接與測試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下載相關程式</a:t>
            </a:r>
            <a:endParaRPr/>
          </a:p>
        </p:txBody>
      </p:sp>
      <p:sp>
        <p:nvSpPr>
          <p:cNvPr id="687" name="Google Shape;687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https://github.com/yoongjunyao/linebot</a:t>
            </a:r>
            <a:endParaRPr/>
          </a:p>
        </p:txBody>
      </p:sp>
      <p:pic>
        <p:nvPicPr>
          <p:cNvPr id="688" name="Google Shape;688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1275"/>
            <a:ext cx="4102900" cy="36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8"/>
          <p:cNvSpPr txBox="1"/>
          <p:nvPr>
            <p:ph type="title"/>
          </p:nvPr>
        </p:nvSpPr>
        <p:spPr>
          <a:xfrm>
            <a:off x="214525" y="13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message與回覆reply message</a:t>
            </a:r>
            <a:endParaRPr/>
          </a:p>
        </p:txBody>
      </p:sp>
      <p:pic>
        <p:nvPicPr>
          <p:cNvPr id="694" name="Google Shape;69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600"/>
            <a:ext cx="498875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8" y="545750"/>
            <a:ext cx="24669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9"/>
          <p:cNvSpPr txBox="1"/>
          <p:nvPr/>
        </p:nvSpPr>
        <p:spPr>
          <a:xfrm>
            <a:off x="456025" y="2235325"/>
            <a:ext cx="7692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Procfile heroku專用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requirements.txt heroku給我很乾淨的電腦,執行app.py 需要用到這些套件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671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483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第一種方法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578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74" y="650400"/>
            <a:ext cx="3672625" cy="435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33"/>
          <p:cNvSpPr txBox="1"/>
          <p:nvPr/>
        </p:nvSpPr>
        <p:spPr>
          <a:xfrm>
            <a:off x="560700" y="171950"/>
            <a:ext cx="4635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取得 Channel secret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27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>
                <a:solidFill>
                  <a:schemeClr val="dk2"/>
                </a:solidFill>
              </a:rPr>
              <a:t>取得 Channel access token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282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6"/>
          <p:cNvSpPr txBox="1"/>
          <p:nvPr/>
        </p:nvSpPr>
        <p:spPr>
          <a:xfrm>
            <a:off x="560700" y="171950"/>
            <a:ext cx="4635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取得 Channel access token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8" name="Google Shape;73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8150"/>
            <a:ext cx="7412821" cy="42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00" y="968900"/>
            <a:ext cx="4000075" cy="40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取得 </a:t>
            </a:r>
            <a:r>
              <a:rPr lang="zh-TW" sz="1800">
                <a:solidFill>
                  <a:schemeClr val="dk2"/>
                </a:solidFill>
              </a:rPr>
              <a:t>該LINE BOT UID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618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78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521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14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第一種方法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先到LINE Developer頁面建立Provider。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再到 LINE Official Account Manager頁面建立Channel ，並將該Channel設定歸屬在LINE Developer 剛建立的Provider 。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14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969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3509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1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75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3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480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4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264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完成Provider及Channel設定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成為LINE的開發者 (LINE Developer)。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https://developers.line.biz/zh-hant/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25" y="2029875"/>
            <a:ext cx="6116225" cy="2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39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9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0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5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2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481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0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2715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00" y="282275"/>
            <a:ext cx="6874226" cy="457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7"/>
          <p:cNvCxnSpPr/>
          <p:nvPr/>
        </p:nvCxnSpPr>
        <p:spPr>
          <a:xfrm flipH="1">
            <a:off x="5240850" y="147277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https://developers.line.biz/en/docs/messaging-api/sticker-list/#send-sticker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Developers Documentation</a:t>
            </a:r>
            <a:endParaRPr/>
          </a:p>
        </p:txBody>
      </p:sp>
      <p:sp>
        <p:nvSpPr>
          <p:cNvPr id="875" name="Google Shape;875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https://developers.line.biz/en/docs/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Microsoft Azure</a:t>
            </a:r>
            <a:endParaRPr/>
          </a:p>
        </p:txBody>
      </p:sp>
      <p:sp>
        <p:nvSpPr>
          <p:cNvPr id="881" name="Google Shape;881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Microsoft Azure 是微軟的公用雲端服務 (Public Cloud Service) 平台，是微軟線上服務 (Microsoft Online Services) 的一部份，自 2008 年開始發展，2010年2月份正式推出，目前全球有54座資料中心以及44個CDN跳躍點 (POP)。</a:t>
            </a:r>
            <a:endParaRPr/>
          </a:p>
        </p:txBody>
      </p:sp>
      <p:pic>
        <p:nvPicPr>
          <p:cNvPr id="882" name="Google Shape;882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50" y="30957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Azure提供的服務有哪些？</a:t>
            </a:r>
            <a:endParaRPr/>
          </a:p>
        </p:txBody>
      </p:sp>
      <p:sp>
        <p:nvSpPr>
          <p:cNvPr id="888" name="Google Shape;888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基礎設施即服務 / IaaS ( Infrastructure as a Service ) 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當購買、安裝、設定及管理軟體 (包括作業系統、中介軟體與應用程式) 時，可由Azure 來管理基礎結構，相當節省時間也很方便。而IaaS 也可視公司或個人需求快速增加與減少，每個資源都是獨立服務元件。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平台即服務 / PaaS ( Platform as a Service ) 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Azure 負責提供並管理大部分的基礎設施，讓使用者只需要負責管理自己的資料以及應用程式，把使用者從繁複的基礎設施管理解放出來，就可以專注在應用程式優化以及精進商業邏輯。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軟體即服務 / SaaS ( Software as a Service ) :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Microsoft Azure 提供從硬體到上層應用程式一整套的服務，使用者可以直接透過 Azure 所提供的軟體，像是常見的線上郵件 Outlook 都是大眾平時都有在使用的 SaaS。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59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8"/>
          <p:cNvCxnSpPr/>
          <p:nvPr/>
        </p:nvCxnSpPr>
        <p:spPr>
          <a:xfrm flipH="1">
            <a:off x="2571875" y="79992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0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4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75" y="1591175"/>
            <a:ext cx="7253601" cy="355231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 Channel</a:t>
            </a:r>
            <a:endParaRPr/>
          </a:p>
        </p:txBody>
      </p:sp>
      <p:cxnSp>
        <p:nvCxnSpPr>
          <p:cNvPr id="167" name="Google Shape;167;p31"/>
          <p:cNvCxnSpPr/>
          <p:nvPr/>
        </p:nvCxnSpPr>
        <p:spPr>
          <a:xfrm flipH="1">
            <a:off x="1734600" y="18564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1"/>
          <p:cNvCxnSpPr/>
          <p:nvPr/>
        </p:nvCxnSpPr>
        <p:spPr>
          <a:xfrm flipH="1">
            <a:off x="3942900" y="29433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31"/>
          <p:cNvSpPr txBox="1"/>
          <p:nvPr/>
        </p:nvSpPr>
        <p:spPr>
          <a:xfrm>
            <a:off x="257075" y="1104350"/>
            <a:ext cx="76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建立channel (頻道) , 一個頻道表示一個聊天機器人。 選擇 Messaging API Channel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常見社群即時通訊軟體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認識LINE 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建立LINE 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Webhook 簡介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</a:t>
            </a:r>
            <a:r>
              <a:rPr lang="zh-TW"/>
              <a:t>設定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Heroku設定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 bot 設定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 Bot機器人串接與測試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push message與回覆reply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傳送貼圖StickerSendMessage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傳送位置LocationSendMessage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00" y="698150"/>
            <a:ext cx="8839199" cy="29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0" y="227150"/>
            <a:ext cx="5328528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03217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01800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6252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128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494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3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7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14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常見社群即時通訊軟體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149525" y="1152475"/>
            <a:ext cx="888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1. LINE：在台灣和日本非常受歡迎，功能包括文字訊息、語音通話、視訊通話和貼圖。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2. WhatsApp：全球使用率最高的即時通訊軟體之一，支援文字訊息、語音通話、視訊通話和多媒體檔案傳送。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3. Facebook Messenger：與Facebook整合，</a:t>
            </a:r>
            <a:r>
              <a:rPr lang="zh-TW"/>
              <a:t>支援</a:t>
            </a:r>
            <a:r>
              <a:rPr lang="zh-TW"/>
              <a:t>文字訊息、語音通話、視訊通話和多媒體檔案傳送。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4. Telegram：以高私隱度著稱，</a:t>
            </a:r>
            <a:r>
              <a:rPr lang="zh-TW"/>
              <a:t>支援</a:t>
            </a:r>
            <a:r>
              <a:rPr lang="zh-TW"/>
              <a:t>文字訊息、語音通話、視訊通話和大型檔案傳送。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zh-TW"/>
              <a:t>5. WeChat：在中國大陸非常流行，功能包括文字訊息、語音通話、視訊通話、支付和社交媒體功能。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6. Skype：由 Microsoft 開發，它提供高品質的語音和視訊通話、多人會議、螢幕共享和即時訊息等功能。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7. FaceTime：由 Apple 開發，FaceTime 是專為 iOS 和 macOS 設計的視訊和語音通話應用程式。它以簡單的介面和高品質的視訊和音訊著稱，但僅限於 Apple 設備使用。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8. Juiker(</a:t>
            </a:r>
            <a:r>
              <a:rPr lang="zh-TW"/>
              <a:t>揪科)</a:t>
            </a:r>
            <a:r>
              <a:rPr lang="zh-TW"/>
              <a:t>：由台灣工研院開發，Juiker 是一款結合企業、社團和個人應用的國產通訊軟體。它支援免費傳訊、免費通話和節費電話。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3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44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7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925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14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3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71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1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</a:t>
            </a:r>
            <a:r>
              <a:rPr lang="zh-TW"/>
              <a:t>二</a:t>
            </a:r>
            <a:r>
              <a:rPr lang="zh-TW"/>
              <a:t>種方法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/>
        </p:nvSpPr>
        <p:spPr>
          <a:xfrm>
            <a:off x="142025" y="284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https://tw.linebiz.com/login/</a:t>
            </a:r>
            <a:endParaRPr/>
          </a:p>
        </p:txBody>
      </p:sp>
      <p:pic>
        <p:nvPicPr>
          <p:cNvPr id="270" name="Google Shape;2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675"/>
            <a:ext cx="8444910" cy="41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NCC 112年通訊傳播市場報告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/>
              <a:t>在智慧型手機通訊軟體的部分，有99.1%的民眾會使用到LINE，接著有49.2%的民眾會使用Facebook Messenger、17.6%的民眾使用WeChat，iOS專屬的FaceTime則有14.6%的民眾使用，接著是10.8%的Skype、7.5%的WhatsApp，Telegram的使用率還有4.1%，而工研院團隊推出的Juiker揪科，使用率只有0.1%。</a:t>
            </a:r>
            <a:endParaRPr sz="1200"/>
          </a:p>
        </p:txBody>
      </p:sp>
      <p:sp>
        <p:nvSpPr>
          <p:cNvPr id="74" name="Google Shape;74;p16"/>
          <p:cNvSpPr txBox="1"/>
          <p:nvPr/>
        </p:nvSpPr>
        <p:spPr>
          <a:xfrm>
            <a:off x="108750" y="4844450"/>
            <a:ext cx="892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https://www.ctwant.com/article/312858/</a:t>
            </a:r>
            <a:endParaRPr sz="12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75" y="1929050"/>
            <a:ext cx="5379190" cy="29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8230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037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5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89329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65025" cy="48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859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447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3070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9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1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什麼是LINE BOT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Line Bot 是指 LINE 機器人.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Line Bot是一個能夠透過</a:t>
            </a:r>
            <a:r>
              <a:rPr lang="zh-TW" u="sng"/>
              <a:t>LINE平台</a:t>
            </a:r>
            <a:r>
              <a:rPr lang="zh-TW"/>
              <a:t>與</a:t>
            </a:r>
            <a:r>
              <a:rPr lang="zh-TW" u="sng"/>
              <a:t>使用者</a:t>
            </a:r>
            <a:r>
              <a:rPr lang="zh-TW"/>
              <a:t>互動的機器人。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它可以協助</a:t>
            </a:r>
            <a:r>
              <a:rPr lang="zh-TW" u="sng"/>
              <a:t>企業或個人</a:t>
            </a:r>
            <a:r>
              <a:rPr lang="zh-TW"/>
              <a:t>建立與</a:t>
            </a:r>
            <a:r>
              <a:rPr lang="zh-TW" u="sng"/>
              <a:t>客戶</a:t>
            </a:r>
            <a:r>
              <a:rPr lang="zh-TW"/>
              <a:t>之間便利的溝通管道，並且</a:t>
            </a:r>
            <a:r>
              <a:rPr lang="zh-TW" u="sng"/>
              <a:t>自動化</a:t>
            </a:r>
            <a:r>
              <a:rPr lang="zh-TW"/>
              <a:t>處理許多日常業務和服務。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050" y="2624075"/>
            <a:ext cx="1388875" cy="13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373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63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79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963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01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59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10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5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編輯/關閉自動回應訊息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應用場景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企業客服：提供自動化客戶支援，例如回應訂單查詢、退換貨流程指引。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行銷推廣：以互動遊戲、問卷或訂閱提醒吸引用戶參與。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教育服務：提供線上學習、課程報名、學習資源等功能。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物聯網應用：結合智慧家居或設備控制（如燈光、溫度調節）。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300"/>
            <a:ext cx="8839197" cy="42107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2"/>
          <p:cNvSpPr txBox="1"/>
          <p:nvPr/>
        </p:nvSpPr>
        <p:spPr>
          <a:xfrm>
            <a:off x="209325" y="299050"/>
            <a:ext cx="73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登入後，在Accounts就能看見剛剛建立的Channel自動變成了一個官方帳號。</a:t>
            </a:r>
            <a:endParaRPr/>
          </a:p>
        </p:txBody>
      </p:sp>
      <p:cxnSp>
        <p:nvCxnSpPr>
          <p:cNvPr id="377" name="Google Shape;377;p72"/>
          <p:cNvCxnSpPr/>
          <p:nvPr/>
        </p:nvCxnSpPr>
        <p:spPr>
          <a:xfrm flipH="1">
            <a:off x="2497100" y="21605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48805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73"/>
          <p:cNvCxnSpPr/>
          <p:nvPr/>
        </p:nvCxnSpPr>
        <p:spPr>
          <a:xfrm rot="10800000">
            <a:off x="2504350" y="508525"/>
            <a:ext cx="777600" cy="1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73"/>
          <p:cNvCxnSpPr/>
          <p:nvPr/>
        </p:nvCxnSpPr>
        <p:spPr>
          <a:xfrm rot="10800000">
            <a:off x="4510800" y="1520675"/>
            <a:ext cx="777600" cy="13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74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22771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76"/>
          <p:cNvCxnSpPr/>
          <p:nvPr/>
        </p:nvCxnSpPr>
        <p:spPr>
          <a:xfrm flipH="1">
            <a:off x="523450" y="25417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670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77"/>
          <p:cNvCxnSpPr/>
          <p:nvPr/>
        </p:nvCxnSpPr>
        <p:spPr>
          <a:xfrm flipH="1">
            <a:off x="867350" y="156995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35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78"/>
          <p:cNvCxnSpPr/>
          <p:nvPr/>
        </p:nvCxnSpPr>
        <p:spPr>
          <a:xfrm flipH="1">
            <a:off x="2594300" y="2403600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00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79"/>
          <p:cNvCxnSpPr/>
          <p:nvPr/>
        </p:nvCxnSpPr>
        <p:spPr>
          <a:xfrm flipH="1">
            <a:off x="3326950" y="3607225"/>
            <a:ext cx="799800" cy="33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98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80"/>
          <p:cNvCxnSpPr/>
          <p:nvPr/>
        </p:nvCxnSpPr>
        <p:spPr>
          <a:xfrm>
            <a:off x="7513400" y="2250275"/>
            <a:ext cx="388800" cy="42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87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</a:t>
            </a:r>
            <a:r>
              <a:rPr lang="zh-TW"/>
              <a:t>範例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https://www.cake.me/portfolios?q=linebot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72" y="1538525"/>
            <a:ext cx="4818650" cy="35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09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82"/>
          <p:cNvCxnSpPr/>
          <p:nvPr/>
        </p:nvCxnSpPr>
        <p:spPr>
          <a:xfrm>
            <a:off x="7513400" y="2250275"/>
            <a:ext cx="388800" cy="42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683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bot 建立完成</a:t>
            </a:r>
            <a:endParaRPr/>
          </a:p>
        </p:txBody>
      </p:sp>
      <p:sp>
        <p:nvSpPr>
          <p:cNvPr id="446" name="Google Shape;446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不論透過第一種方法或第二種方法，開發人員將都可透過</a:t>
            </a:r>
            <a:r>
              <a:rPr lang="zh-TW" u="sng"/>
              <a:t>LINE 官方帳號管理頁面</a:t>
            </a:r>
            <a:r>
              <a:rPr lang="zh-TW"/>
              <a:t>(</a:t>
            </a: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https://tw.linebiz.com/login/</a:t>
            </a:r>
            <a:r>
              <a:rPr lang="zh-TW"/>
              <a:t>) 和</a:t>
            </a:r>
            <a:r>
              <a:rPr lang="zh-TW" u="sng"/>
              <a:t>LINE Developers頁面</a:t>
            </a:r>
            <a:r>
              <a:rPr lang="zh-TW"/>
              <a:t>(</a:t>
            </a: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https://developers.line.biz/zh-hant/</a:t>
            </a:r>
            <a:r>
              <a:rPr lang="zh-TW"/>
              <a:t>) 來管理並開發LINE BOT相關程式。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5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加入LINE bot 為好友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Line 官方帳號管理頁面取得 LINE bot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0" y="1322525"/>
            <a:ext cx="3861365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86"/>
          <p:cNvCxnSpPr/>
          <p:nvPr/>
        </p:nvCxnSpPr>
        <p:spPr>
          <a:xfrm flipH="1">
            <a:off x="657800" y="16073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9" name="Google Shape;45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640" y="1401875"/>
            <a:ext cx="4431632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86"/>
          <p:cNvCxnSpPr/>
          <p:nvPr/>
        </p:nvCxnSpPr>
        <p:spPr>
          <a:xfrm flipH="1">
            <a:off x="6776075" y="23098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50" y="772900"/>
            <a:ext cx="8839199" cy="42377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87"/>
          <p:cNvCxnSpPr/>
          <p:nvPr/>
        </p:nvCxnSpPr>
        <p:spPr>
          <a:xfrm flipH="1">
            <a:off x="463425" y="1726975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7"/>
          <p:cNvCxnSpPr/>
          <p:nvPr/>
        </p:nvCxnSpPr>
        <p:spPr>
          <a:xfrm flipH="1">
            <a:off x="3643625" y="227560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87"/>
          <p:cNvSpPr txBox="1"/>
          <p:nvPr>
            <p:ph type="title"/>
          </p:nvPr>
        </p:nvSpPr>
        <p:spPr>
          <a:xfrm>
            <a:off x="311700" y="20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</a:t>
            </a:r>
            <a:r>
              <a:rPr lang="zh-TW"/>
              <a:t> developer 控制台取得 LINE bot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3" y="937575"/>
            <a:ext cx="5349801" cy="41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8"/>
          <p:cNvSpPr txBox="1"/>
          <p:nvPr/>
        </p:nvSpPr>
        <p:spPr>
          <a:xfrm>
            <a:off x="448575" y="179425"/>
            <a:ext cx="73266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</a:rPr>
              <a:t>LINE developer 控制台取得 LINE bot ID (續)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75" name="Google Shape;475;p88"/>
          <p:cNvCxnSpPr/>
          <p:nvPr/>
        </p:nvCxnSpPr>
        <p:spPr>
          <a:xfrm flipH="1">
            <a:off x="3408975" y="118870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88"/>
          <p:cNvCxnSpPr/>
          <p:nvPr/>
        </p:nvCxnSpPr>
        <p:spPr>
          <a:xfrm flipH="1">
            <a:off x="3090375" y="3195150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88"/>
          <p:cNvCxnSpPr/>
          <p:nvPr/>
        </p:nvCxnSpPr>
        <p:spPr>
          <a:xfrm flipH="1">
            <a:off x="3549300" y="3803575"/>
            <a:ext cx="403800" cy="26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9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Webhook</a:t>
            </a:r>
            <a:endParaRPr/>
          </a:p>
        </p:txBody>
      </p:sp>
      <p:sp>
        <p:nvSpPr>
          <p:cNvPr id="488" name="Google Shape;48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應用程式向其他應用程式提供資訊的一種方式。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75" y="1647000"/>
            <a:ext cx="5446050" cy="2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0"/>
          <p:cNvSpPr txBox="1"/>
          <p:nvPr/>
        </p:nvSpPr>
        <p:spPr>
          <a:xfrm>
            <a:off x="441075" y="4703625"/>
            <a:ext cx="78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https://medium.com/hookdeck/webhooks-explained-what-are-webhooks-and-how-do-they-work-90c613c055a4</a:t>
            </a: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Webhook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當建立Webhook後，讓 Line 聊天的訊息能夠透過Webhook 傳遞到Python程式去做處理。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當使用者在line聊天室裡跟Line bot聊天，會發生以下步驟: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向使用Message API 所建立的line bot 發送訊息。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訊息透過Webhook傳遞到使用者部署Python程式的伺服器。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根據Python程式的邏輯，處理訊息。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透過Webhook回傳結果到Line bot。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Line bot 發送訊息到Line 聊天室裡。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 Line bot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5" y="1064475"/>
            <a:ext cx="691515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2"/>
          <p:cNvSpPr txBox="1"/>
          <p:nvPr/>
        </p:nvSpPr>
        <p:spPr>
          <a:xfrm>
            <a:off x="568175" y="620525"/>
            <a:ext cx="68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以下為Line developer官方網站的Message API的示意圖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3"/>
          <p:cNvSpPr txBox="1"/>
          <p:nvPr/>
        </p:nvSpPr>
        <p:spPr>
          <a:xfrm>
            <a:off x="366325" y="650425"/>
            <a:ext cx="65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以下為發送訊息給Line bot時的示意圖</a:t>
            </a:r>
            <a:endParaRPr/>
          </a:p>
        </p:txBody>
      </p:sp>
      <p:pic>
        <p:nvPicPr>
          <p:cNvPr id="508" name="Google Shape;5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00" y="1203025"/>
            <a:ext cx="6734355" cy="37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Channel secret &amp; Channel access token </a:t>
            </a:r>
            <a:endParaRPr/>
          </a:p>
        </p:txBody>
      </p:sp>
      <p:sp>
        <p:nvSpPr>
          <p:cNvPr id="514" name="Google Shape;514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在 LINE 平台中，Channel secret 和 Channel access token 是兩個重要的</a:t>
            </a:r>
            <a:r>
              <a:rPr lang="zh-TW" u="sng"/>
              <a:t>安全憑證</a:t>
            </a:r>
            <a:r>
              <a:rPr lang="zh-TW"/>
              <a:t>，用於驗證和授權</a:t>
            </a:r>
            <a:r>
              <a:rPr lang="zh-TW" u="sng"/>
              <a:t>應用程式</a:t>
            </a:r>
            <a:r>
              <a:rPr lang="zh-TW"/>
              <a:t>與 </a:t>
            </a:r>
            <a:r>
              <a:rPr lang="zh-TW" u="sng"/>
              <a:t>LINE 平台</a:t>
            </a:r>
            <a:r>
              <a:rPr lang="zh-TW"/>
              <a:t>的互動。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Channel secret : 是一個由 LINE 平台生成的機密字串，用於</a:t>
            </a:r>
            <a:r>
              <a:rPr lang="zh-TW" u="sng"/>
              <a:t>驗證</a:t>
            </a:r>
            <a:r>
              <a:rPr lang="zh-TW"/>
              <a:t>應用程式的身份。當應用程式發送請求到 LINE 平台時，會使用這個密鑰來生成簽名，以確保請求的</a:t>
            </a:r>
            <a:r>
              <a:rPr lang="zh-TW" u="sng"/>
              <a:t>真實性和完整性</a:t>
            </a:r>
            <a:r>
              <a:rPr lang="zh-TW"/>
              <a:t>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Channel access token : 是一個安全權杖，用於授權</a:t>
            </a:r>
            <a:r>
              <a:rPr lang="zh-TW" u="sng"/>
              <a:t>應用程式</a:t>
            </a:r>
            <a:r>
              <a:rPr lang="zh-TW"/>
              <a:t>訪問</a:t>
            </a:r>
            <a:r>
              <a:rPr lang="zh-TW" u="sng"/>
              <a:t> LINE 平台</a:t>
            </a:r>
            <a:r>
              <a:rPr lang="zh-TW"/>
              <a:t>的資源。這個</a:t>
            </a:r>
            <a:r>
              <a:rPr lang="zh-TW"/>
              <a:t>安全權杖</a:t>
            </a:r>
            <a:r>
              <a:rPr lang="zh-TW"/>
              <a:t>允許應用程式使用 LINE 的 Messaging API 來發送訊息、接收事件通知等操作。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25" y="1274149"/>
            <a:ext cx="8123125" cy="36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5"/>
          <p:cNvSpPr txBox="1"/>
          <p:nvPr/>
        </p:nvSpPr>
        <p:spPr>
          <a:xfrm>
            <a:off x="309825" y="508375"/>
            <a:ext cx="75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 Line Channel access token 和 Channel secret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取得 Line Channel access token 和 Channel secret</a:t>
            </a:r>
            <a:endParaRPr/>
          </a:p>
        </p:txBody>
      </p:sp>
      <p:pic>
        <p:nvPicPr>
          <p:cNvPr id="526" name="Google Shape;5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912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取得 Line Channel access token 和 Channel secret</a:t>
            </a:r>
            <a:endParaRPr/>
          </a:p>
        </p:txBody>
      </p:sp>
      <p:pic>
        <p:nvPicPr>
          <p:cNvPr id="532" name="Google Shape;53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358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8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設定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5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7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337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什麼是Provider及Channel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Provider: 在 LINE Developers 網站上，提供</a:t>
            </a:r>
            <a:r>
              <a:rPr lang="zh-TW" u="sng"/>
              <a:t>服務並獲取用戶資料</a:t>
            </a:r>
            <a:r>
              <a:rPr lang="zh-TW"/>
              <a:t>的個人開發者、公司或組織。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Channel: 透過Channel能讓Provider使用 LINE 平台所提供的功能。又依照不同的功能，分為Messaging API及LINE Login等Channel。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3"/>
          <p:cNvSpPr txBox="1"/>
          <p:nvPr>
            <p:ph type="title"/>
          </p:nvPr>
        </p:nvSpPr>
        <p:spPr>
          <a:xfrm>
            <a:off x="311700" y="223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Heroku設定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27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Heroku </a:t>
            </a:r>
            <a:endParaRPr/>
          </a:p>
        </p:txBody>
      </p:sp>
      <p:sp>
        <p:nvSpPr>
          <p:cNvPr id="573" name="Google Shape;573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Heroku 是一個平台即服務（PaaS），它抽象化了底層的基礎設施（如伺服器、網路和存儲），使開發者可以專注於應用程式的開發和部署。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Heroku 是一個可讓使用者快速部署應用程式的平台。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Heroku是一個支援多種程式語言的雲平台即服務。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在2010年被Salesforce.com收購。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Heroku作為最元祖的雲平台之一，從2007年6月起開發，當時它僅支援Ruby，但後來增加了對Java、Node.js、Scala、Clojure、Python及PHP和Perl的支援。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source : https://zh.wikipedia.org/zh-tw/Heroku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976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63" y="0"/>
            <a:ext cx="67652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7"/>
          <p:cNvSpPr txBox="1"/>
          <p:nvPr/>
        </p:nvSpPr>
        <p:spPr>
          <a:xfrm>
            <a:off x="59125" y="4759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https://www.heroku.com/dynos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Heroku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Heroku 扮演</a:t>
            </a:r>
            <a:r>
              <a:rPr lang="zh-TW" u="sng"/>
              <a:t>開發者</a:t>
            </a:r>
            <a:r>
              <a:rPr lang="zh-TW"/>
              <a:t>與</a:t>
            </a:r>
            <a:r>
              <a:rPr lang="zh-TW" u="sng"/>
              <a:t> IaaS </a:t>
            </a:r>
            <a:r>
              <a:rPr lang="zh-TW"/>
              <a:t>之間的橋樑。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Heroku 提供了一個平台，使開發者能夠更輕鬆地使用基礎設施即服務（IaaS）資源，而不需要直接管理這些資源的複雜性。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44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0" y="775100"/>
            <a:ext cx="8967875" cy="38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43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